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29"/>
  </p:notesMasterIdLst>
  <p:handoutMasterIdLst>
    <p:handoutMasterId r:id="rId30"/>
  </p:handoutMasterIdLst>
  <p:sldIdLst>
    <p:sldId id="375" r:id="rId2"/>
    <p:sldId id="1152" r:id="rId3"/>
    <p:sldId id="1331" r:id="rId4"/>
    <p:sldId id="1335" r:id="rId5"/>
    <p:sldId id="1357" r:id="rId6"/>
    <p:sldId id="1358" r:id="rId7"/>
    <p:sldId id="1359" r:id="rId8"/>
    <p:sldId id="1360" r:id="rId9"/>
    <p:sldId id="1361" r:id="rId10"/>
    <p:sldId id="1362" r:id="rId11"/>
    <p:sldId id="1364" r:id="rId12"/>
    <p:sldId id="1365" r:id="rId13"/>
    <p:sldId id="1366" r:id="rId14"/>
    <p:sldId id="1339" r:id="rId15"/>
    <p:sldId id="1353" r:id="rId16"/>
    <p:sldId id="1354" r:id="rId17"/>
    <p:sldId id="1363" r:id="rId18"/>
    <p:sldId id="1355" r:id="rId19"/>
    <p:sldId id="1367" r:id="rId20"/>
    <p:sldId id="1368" r:id="rId21"/>
    <p:sldId id="1356" r:id="rId22"/>
    <p:sldId id="1369" r:id="rId23"/>
    <p:sldId id="1333" r:id="rId24"/>
    <p:sldId id="1352" r:id="rId25"/>
    <p:sldId id="1346" r:id="rId26"/>
    <p:sldId id="1347" r:id="rId27"/>
    <p:sldId id="389" r:id="rId28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6136" userDrawn="1">
          <p15:clr>
            <a:srgbClr val="A4A3A4"/>
          </p15:clr>
        </p15:guide>
        <p15:guide id="3" pos="104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4E79"/>
    <a:srgbClr val="000042"/>
    <a:srgbClr val="FFD966"/>
    <a:srgbClr val="BDD7EE"/>
    <a:srgbClr val="00B050"/>
    <a:srgbClr val="BFBFBF"/>
    <a:srgbClr val="FF0000"/>
    <a:srgbClr val="FFC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7" autoAdjust="0"/>
    <p:restoredTop sz="95480" autoAdjust="0"/>
  </p:normalViewPr>
  <p:slideViewPr>
    <p:cSldViewPr snapToGrid="0" showGuides="1">
      <p:cViewPr varScale="1">
        <p:scale>
          <a:sx n="110" d="100"/>
          <a:sy n="110" d="100"/>
        </p:scale>
        <p:origin x="1758" y="114"/>
      </p:cViewPr>
      <p:guideLst>
        <p:guide orient="horz" pos="504"/>
        <p:guide pos="6136"/>
        <p:guide pos="104"/>
        <p:guide orient="horz"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3216" y="53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736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1" y="2"/>
            <a:ext cx="2949786" cy="498693"/>
          </a:xfrm>
          <a:prstGeom prst="rect">
            <a:avLst/>
          </a:prstGeom>
        </p:spPr>
        <p:txBody>
          <a:bodyPr vert="horz" lIns="88303" tIns="44152" rIns="88303" bIns="44152" rtlCol="0"/>
          <a:lstStyle>
            <a:lvl1pPr algn="r">
              <a:defRPr sz="1200"/>
            </a:lvl1pPr>
          </a:lstStyle>
          <a:p>
            <a:fld id="{0EEAD38A-FBDC-4BD2-9456-34B9C4C0BFF0}" type="datetimeFigureOut">
              <a:rPr lang="ko-KR" altLang="en-US" smtClean="0"/>
              <a:t>2019-09-24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303" tIns="44152" rIns="88303" bIns="4415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vert="horz" lIns="88303" tIns="44152" rIns="88303" bIns="44152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</p:spPr>
        <p:txBody>
          <a:bodyPr vert="horz" lIns="88303" tIns="44152" rIns="88303" bIns="44152" rtlCol="0" anchor="b"/>
          <a:lstStyle>
            <a:lvl1pPr algn="r">
              <a:defRPr sz="1200"/>
            </a:lvl1pPr>
          </a:lstStyle>
          <a:p>
            <a:fld id="{1FD0991F-3C34-45F4-9D65-247F754834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88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CB6E8-8677-448D-98F5-E8B23F104972}" type="slidenum">
              <a:rPr lang="ko-KR" altLang="en-US" smtClean="0"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94900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66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642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5096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744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71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9876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object 6"/>
          <p:cNvSpPr/>
          <p:nvPr userDrawn="1"/>
        </p:nvSpPr>
        <p:spPr>
          <a:xfrm>
            <a:off x="128535" y="139520"/>
            <a:ext cx="9652500" cy="6583591"/>
          </a:xfrm>
          <a:custGeom>
            <a:avLst/>
            <a:gdLst/>
            <a:ahLst/>
            <a:cxnLst/>
            <a:rect l="l" t="t" r="r" b="b"/>
            <a:pathLst>
              <a:path w="15544800" h="10058400">
                <a:moveTo>
                  <a:pt x="0" y="10058400"/>
                </a:moveTo>
                <a:lnTo>
                  <a:pt x="15544800" y="10058400"/>
                </a:lnTo>
                <a:lnTo>
                  <a:pt x="15544800" y="0"/>
                </a:lnTo>
                <a:lnTo>
                  <a:pt x="0" y="0"/>
                </a:lnTo>
                <a:lnTo>
                  <a:pt x="0" y="10058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endParaRPr sz="1463" dirty="0"/>
          </a:p>
        </p:txBody>
      </p:sp>
    </p:spTree>
    <p:extLst>
      <p:ext uri="{BB962C8B-B14F-4D97-AF65-F5344CB8AC3E}">
        <p14:creationId xmlns:p14="http://schemas.microsoft.com/office/powerpoint/2010/main" val="1072263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599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10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61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32A97-002D-44BD-B47E-421F41E4DC7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8939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6FC8C6B-7BDE-4E13-B5E7-6562733D3EB4}"/>
              </a:ext>
            </a:extLst>
          </p:cNvPr>
          <p:cNvSpPr/>
          <p:nvPr userDrawn="1"/>
        </p:nvSpPr>
        <p:spPr>
          <a:xfrm>
            <a:off x="0" y="-5342"/>
            <a:ext cx="9906000" cy="583023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3FC77F-B8B6-4D31-ABF0-CD84149D9DC8}"/>
              </a:ext>
            </a:extLst>
          </p:cNvPr>
          <p:cNvSpPr/>
          <p:nvPr userDrawn="1"/>
        </p:nvSpPr>
        <p:spPr>
          <a:xfrm>
            <a:off x="0" y="1"/>
            <a:ext cx="9906000" cy="583023"/>
          </a:xfrm>
          <a:prstGeom prst="rect">
            <a:avLst/>
          </a:prstGeom>
          <a:solidFill>
            <a:srgbClr val="000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EFFD339-CAC6-4C89-8FFE-CF3D9436F6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B79B0C60-B02C-4925-A665-2E48E5F00709}"/>
              </a:ext>
            </a:extLst>
          </p:cNvPr>
          <p:cNvSpPr/>
          <p:nvPr userDrawn="1"/>
        </p:nvSpPr>
        <p:spPr>
          <a:xfrm>
            <a:off x="2" y="6718852"/>
            <a:ext cx="9905998" cy="165026"/>
          </a:xfrm>
          <a:prstGeom prst="rect">
            <a:avLst/>
          </a:prstGeom>
          <a:solidFill>
            <a:srgbClr val="00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039479-EE9E-40D1-B9E1-0DAD8E57FCD8}"/>
              </a:ext>
            </a:extLst>
          </p:cNvPr>
          <p:cNvSpPr txBox="1"/>
          <p:nvPr userDrawn="1"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69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569" dirty="0">
              <a:solidFill>
                <a:schemeClr val="bg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11529E-AC32-42DE-9C79-28A9016D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36E293D-158B-4562-8394-1AA515A9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7" y="130247"/>
            <a:ext cx="8165167" cy="391942"/>
          </a:xfrm>
        </p:spPr>
        <p:txBody>
          <a:bodyPr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29721F-E9EF-45F0-A3B7-FAC46FCCD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793133"/>
            <a:ext cx="8543925" cy="5383830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11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2A4EE18-BBA6-4A13-B38E-A1F2FA04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9266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8"/>
          <p:cNvSpPr>
            <a:spLocks noGrp="1"/>
          </p:cNvSpPr>
          <p:nvPr>
            <p:ph type="body" sz="quarter" idx="13" hasCustomPrompt="1"/>
          </p:nvPr>
        </p:nvSpPr>
        <p:spPr>
          <a:xfrm>
            <a:off x="175961" y="46892"/>
            <a:ext cx="8523540" cy="542927"/>
          </a:xfrm>
          <a:prstGeom prst="rect">
            <a:avLst/>
          </a:prstGeom>
        </p:spPr>
        <p:txBody>
          <a:bodyPr lIns="91434" tIns="45718" rIns="91434" bIns="45718" anchor="ctr"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>
            <a:lvl1pPr marL="0" indent="0">
              <a:buNone/>
              <a:defRPr sz="2275" b="0" baseline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ahoma" panose="020B0604030504040204" pitchFamily="34" charset="0"/>
                <a:ea typeface="Arial Unicode MS" panose="020B0604020202020204" pitchFamily="50" charset="-127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Slide Main title</a:t>
            </a:r>
            <a:endParaRPr lang="ko-KR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653" y="6666139"/>
            <a:ext cx="609347" cy="168279"/>
          </a:xfrm>
          <a:prstGeom prst="rect">
            <a:avLst/>
          </a:prstGeom>
        </p:spPr>
        <p:txBody>
          <a:bodyPr anchor="ctr"/>
          <a:lstStyle>
            <a:lvl1pPr algn="ctr">
              <a:defRPr sz="650">
                <a:solidFill>
                  <a:schemeClr val="tx1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defRPr>
            </a:lvl1pPr>
          </a:lstStyle>
          <a:p>
            <a:r>
              <a:rPr lang="en-US" altLang="ko-KR" dirty="0"/>
              <a:t>- </a:t>
            </a:r>
            <a:fld id="{9A8D28F3-A2ED-4523-9ECD-D22DA720889C}" type="slidenum">
              <a:rPr lang="ko-KR" altLang="en-US" smtClean="0"/>
              <a:pPr/>
              <a:t>‹#›</a:t>
            </a:fld>
            <a:r>
              <a:rPr lang="ko-KR" altLang="en-US"/>
              <a:t> </a:t>
            </a:r>
            <a:r>
              <a:rPr lang="en-US" altLang="ko-KR" dirty="0"/>
              <a:t>-</a:t>
            </a:r>
            <a:endParaRPr lang="ko-KR" altLang="en-US" dirty="0"/>
          </a:p>
        </p:txBody>
      </p:sp>
      <p:sp>
        <p:nvSpPr>
          <p:cNvPr id="5" name="날짜 개체 틀 16"/>
          <p:cNvSpPr>
            <a:spLocks noGrp="1"/>
          </p:cNvSpPr>
          <p:nvPr userDrawn="1"/>
        </p:nvSpPr>
        <p:spPr>
          <a:xfrm>
            <a:off x="3807921" y="6433978"/>
            <a:ext cx="2290158" cy="365125"/>
          </a:xfrm>
          <a:prstGeom prst="rect">
            <a:avLst/>
          </a:prstGeom>
        </p:spPr>
        <p:txBody>
          <a:bodyPr vert="horz" lIns="74295" tIns="37148" rIns="74295" bIns="37148" rtlCol="0" anchor="ctr"/>
          <a:lstStyle>
            <a:defPPr>
              <a:defRPr lang="ko-KR"/>
            </a:defPPr>
            <a:lvl1pPr marL="0" algn="l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75" dirty="0">
                <a:latin typeface="Arial" pitchFamily="34" charset="0"/>
                <a:cs typeface="Arial" pitchFamily="34" charset="0"/>
              </a:rPr>
              <a:t>© SMK Confidential &amp; Proprietary</a:t>
            </a:r>
            <a:endParaRPr lang="ko-KR" altLang="en-US" sz="9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직사각형 1"/>
          <p:cNvSpPr/>
          <p:nvPr userDrawn="1"/>
        </p:nvSpPr>
        <p:spPr>
          <a:xfrm>
            <a:off x="3518694" y="6299200"/>
            <a:ext cx="2342356" cy="4999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FEF0CA-6065-4B4F-82B1-A0FCD53B4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</p:spPr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365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1577340"/>
            <a:ext cx="8915399" cy="4526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1"/>
            <a:ext cx="3169919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1"/>
            <a:ext cx="227838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1"/>
            <a:ext cx="227838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13">
                <a:solidFill>
                  <a:schemeClr val="tx1">
                    <a:tint val="75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defRPr>
            </a:lvl1pPr>
          </a:lstStyle>
          <a:p>
            <a:fld id="{B6F15528-21DE-4FAA-801E-634DDDAF4B2B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1631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6FC8C6B-7BDE-4E13-B5E7-6562733D3EB4}"/>
              </a:ext>
            </a:extLst>
          </p:cNvPr>
          <p:cNvSpPr/>
          <p:nvPr userDrawn="1"/>
        </p:nvSpPr>
        <p:spPr>
          <a:xfrm>
            <a:off x="0" y="-5342"/>
            <a:ext cx="9906000" cy="583023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3FC77F-B8B6-4D31-ABF0-CD84149D9DC8}"/>
              </a:ext>
            </a:extLst>
          </p:cNvPr>
          <p:cNvSpPr/>
          <p:nvPr userDrawn="1"/>
        </p:nvSpPr>
        <p:spPr>
          <a:xfrm>
            <a:off x="0" y="1"/>
            <a:ext cx="9906000" cy="583023"/>
          </a:xfrm>
          <a:prstGeom prst="rect">
            <a:avLst/>
          </a:prstGeom>
          <a:solidFill>
            <a:srgbClr val="000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BEFFD339-CAC6-4C89-8FFE-CF3D9436F6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881" y="339632"/>
            <a:ext cx="891669" cy="151389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B79B0C60-B02C-4925-A665-2E48E5F00709}"/>
              </a:ext>
            </a:extLst>
          </p:cNvPr>
          <p:cNvSpPr/>
          <p:nvPr userDrawn="1"/>
        </p:nvSpPr>
        <p:spPr>
          <a:xfrm>
            <a:off x="2" y="6718852"/>
            <a:ext cx="9905998" cy="165026"/>
          </a:xfrm>
          <a:prstGeom prst="rect">
            <a:avLst/>
          </a:prstGeom>
          <a:solidFill>
            <a:srgbClr val="000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039479-EE9E-40D1-B9E1-0DAD8E57FCD8}"/>
              </a:ext>
            </a:extLst>
          </p:cNvPr>
          <p:cNvSpPr txBox="1"/>
          <p:nvPr userDrawn="1"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69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56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3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0000"/>
                </a:solidFill>
              </a:defRPr>
            </a:lvl1pPr>
          </a:lstStyle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603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60" r:id="rId13"/>
    <p:sldLayoutId id="2147483675" r:id="rId14"/>
    <p:sldLayoutId id="2147483676" r:id="rId15"/>
    <p:sldLayoutId id="2147483677" r:id="rId16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gl/maps/yZk9gUDkKNGbkFFb6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917AA44-21CE-4AA0-9E77-CE6536A6BC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C3F0909-358E-4500-AE21-F93737302B3C}"/>
              </a:ext>
            </a:extLst>
          </p:cNvPr>
          <p:cNvSpPr/>
          <p:nvPr/>
        </p:nvSpPr>
        <p:spPr>
          <a:xfrm>
            <a:off x="1" y="1"/>
            <a:ext cx="9906000" cy="6858000"/>
          </a:xfrm>
          <a:prstGeom prst="rect">
            <a:avLst/>
          </a:prstGeom>
          <a:solidFill>
            <a:srgbClr val="25252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73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15F45-F81E-473F-A0EA-0D0FA64B3148}"/>
              </a:ext>
            </a:extLst>
          </p:cNvPr>
          <p:cNvSpPr txBox="1"/>
          <p:nvPr/>
        </p:nvSpPr>
        <p:spPr>
          <a:xfrm>
            <a:off x="880167" y="1263668"/>
            <a:ext cx="7659826" cy="3950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</a:pPr>
            <a:r>
              <a:rPr lang="en-US" altLang="ko-KR" sz="34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BFX-AT100</a:t>
            </a:r>
          </a:p>
          <a:p>
            <a:pPr>
              <a:lnSpc>
                <a:spcPts val="62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3rd Mass production Cosmetic inspection </a:t>
            </a:r>
          </a:p>
          <a:p>
            <a:pPr>
              <a:lnSpc>
                <a:spcPts val="6200"/>
              </a:lnSpc>
            </a:pPr>
            <a:endParaRPr lang="en-US" altLang="ko-KR" sz="2800" b="1" dirty="0">
              <a:solidFill>
                <a:schemeClr val="bg1"/>
              </a:solidFill>
              <a:latin typeface="Lato Black"/>
              <a:ea typeface="Adobe 고딕 Std B" panose="020B0800000000000000" pitchFamily="34" charset="-127"/>
            </a:endParaRPr>
          </a:p>
          <a:p>
            <a:pPr>
              <a:lnSpc>
                <a:spcPts val="6200"/>
              </a:lnSpc>
            </a:pPr>
            <a:endParaRPr lang="en-US" altLang="ko-KR" sz="2800" b="1" dirty="0">
              <a:solidFill>
                <a:schemeClr val="bg1"/>
              </a:solidFill>
              <a:latin typeface="Lato Black"/>
              <a:ea typeface="Adobe 고딕 Std B" panose="020B0800000000000000" pitchFamily="34" charset="-127"/>
            </a:endParaRPr>
          </a:p>
          <a:p>
            <a:pPr>
              <a:lnSpc>
                <a:spcPts val="6200"/>
              </a:lnSpc>
            </a:pPr>
            <a:r>
              <a:rPr lang="en-US" altLang="ko-KR" sz="2800" b="1" dirty="0">
                <a:solidFill>
                  <a:schemeClr val="bg1"/>
                </a:solidFill>
                <a:latin typeface="Lato Black"/>
                <a:ea typeface="Adobe 고딕 Std B" panose="020B0800000000000000" pitchFamily="34" charset="-127"/>
              </a:rPr>
              <a:t>SB PARK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9F7CC9B1-FF8C-4E0E-A223-C1B67FAA96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1552" y="5750397"/>
            <a:ext cx="1617322" cy="4507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79B1079-51E3-4143-B577-01A7E11F8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883" y="5732956"/>
            <a:ext cx="1448926" cy="485586"/>
          </a:xfrm>
          <a:prstGeom prst="rect">
            <a:avLst/>
          </a:prstGeo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BBA44EE-1AF4-4514-B084-C931B0B1C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B5924D4-5219-4617-8D6E-B8B27676543C}"/>
              </a:ext>
            </a:extLst>
          </p:cNvPr>
          <p:cNvSpPr/>
          <p:nvPr/>
        </p:nvSpPr>
        <p:spPr>
          <a:xfrm>
            <a:off x="850560" y="5341358"/>
            <a:ext cx="4296206" cy="887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Model Name: 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BFX-AT100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Document Version: </a:t>
            </a:r>
            <a:r>
              <a:rPr lang="nn-NO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ALT_STB_MP_CSMTINS_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002</a:t>
            </a:r>
          </a:p>
          <a:p>
            <a:pPr>
              <a:lnSpc>
                <a:spcPct val="150000"/>
              </a:lnSpc>
            </a:pPr>
            <a:r>
              <a:rPr lang="en-US" altLang="ko-KR" sz="1200" b="1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Issued Date</a:t>
            </a:r>
            <a:r>
              <a:rPr lang="en-US" altLang="ko-KR" sz="1200" kern="0" dirty="0">
                <a:solidFill>
                  <a:schemeClr val="bg1"/>
                </a:solidFill>
                <a:latin typeface="Malgun Gothic Semilight" panose="020B0502040204020203" pitchFamily="34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: 2019.09.25</a:t>
            </a:r>
          </a:p>
        </p:txBody>
      </p:sp>
    </p:spTree>
    <p:extLst>
      <p:ext uri="{BB962C8B-B14F-4D97-AF65-F5344CB8AC3E}">
        <p14:creationId xmlns:p14="http://schemas.microsoft.com/office/powerpoint/2010/main" val="2684481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845995"/>
              </p:ext>
            </p:extLst>
          </p:nvPr>
        </p:nvGraphicFramePr>
        <p:xfrm>
          <a:off x="1377453" y="1959475"/>
          <a:ext cx="7296968" cy="25642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71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9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Version</a:t>
                      </a:r>
                      <a:endParaRPr lang="ko-KR" altLang="en-US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Editor</a:t>
                      </a:r>
                      <a:endParaRPr lang="ko-KR" altLang="en-US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Date</a:t>
                      </a:r>
                      <a:endParaRPr lang="ko-KR" altLang="en-US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Updates</a:t>
                      </a:r>
                      <a:endParaRPr lang="ko-KR" altLang="en-US" sz="10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001</a:t>
                      </a:r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SB PARK</a:t>
                      </a:r>
                    </a:p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(</a:t>
                      </a:r>
                      <a:r>
                        <a:rPr lang="en-US" altLang="ko-KR" sz="1000" dirty="0" err="1">
                          <a:solidFill>
                            <a:schemeClr val="tx1"/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Seongbae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 Park)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2019.09.25</a:t>
                      </a:r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Malgun Gothic Semilight" panose="020B0502040204020203" pitchFamily="34" charset="-128"/>
                          <a:ea typeface="Malgun Gothic Semilight" panose="020B0502040204020203" pitchFamily="34" charset="-128"/>
                          <a:cs typeface="Malgun Gothic Semilight" panose="020B0502040204020203" pitchFamily="34" charset="-128"/>
                        </a:rPr>
                        <a:t>initial version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597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992"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sz="1000" dirty="0"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Malgun Gothic Semilight" panose="020B0502040204020203" pitchFamily="34" charset="-128"/>
                        <a:ea typeface="Malgun Gothic Semilight" panose="020B0502040204020203" pitchFamily="34" charset="-128"/>
                        <a:cs typeface="Malgun Gothic Semilight" panose="020B0502040204020203" pitchFamily="34" charset="-128"/>
                      </a:endParaRPr>
                    </a:p>
                  </a:txBody>
                  <a:tcPr marL="74295" marR="74295" marT="37148" marB="37148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제목 1">
            <a:extLst>
              <a:ext uri="{FF2B5EF4-FFF2-40B4-BE49-F238E27FC236}">
                <a16:creationId xmlns:a16="http://schemas.microsoft.com/office/drawing/2014/main" id="{8B673B5F-9AB4-4CA1-A029-A07007925E9A}"/>
              </a:ext>
            </a:extLst>
          </p:cNvPr>
          <p:cNvSpPr txBox="1">
            <a:spLocks/>
          </p:cNvSpPr>
          <p:nvPr/>
        </p:nvSpPr>
        <p:spPr>
          <a:xfrm>
            <a:off x="388235" y="986848"/>
            <a:ext cx="7288915" cy="685418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25000"/>
              </a:lnSpc>
              <a:defRPr/>
            </a:pPr>
            <a:r>
              <a:rPr lang="en-US" altLang="ko-KR" sz="2000" kern="0" dirty="0">
                <a:solidFill>
                  <a:srgbClr val="00B0F0"/>
                </a:solidFill>
                <a:latin typeface="Malgun Gothic Semilight" panose="020B0502040204020203" pitchFamily="50" charset="-127"/>
                <a:ea typeface="Malgun Gothic Semilight" panose="020B0502040204020203" pitchFamily="50" charset="-127"/>
                <a:cs typeface="Malgun Gothic Semilight" panose="020B0502040204020203" pitchFamily="50" charset="-127"/>
              </a:rPr>
              <a:t>Document History</a:t>
            </a:r>
          </a:p>
        </p:txBody>
      </p:sp>
      <p:sp>
        <p:nvSpPr>
          <p:cNvPr id="5" name="슬라이드 번호 개체 틀 22">
            <a:extLst>
              <a:ext uri="{FF2B5EF4-FFF2-40B4-BE49-F238E27FC236}">
                <a16:creationId xmlns:a16="http://schemas.microsoft.com/office/drawing/2014/main" id="{F19B9C75-2B5F-4F37-B1E6-4DA78180D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416740"/>
            <a:ext cx="2228850" cy="365125"/>
          </a:xfrm>
        </p:spPr>
        <p:txBody>
          <a:bodyPr/>
          <a:lstStyle/>
          <a:p>
            <a:fld id="{B6F15528-21DE-4FAA-801E-634DDDAF4B2B}" type="slidenum">
              <a:rPr lang="en-US" altLang="ko-KR" sz="800" smtClean="0">
                <a:latin typeface="Malgun Gothic Semilight" panose="020B0502040204020203" pitchFamily="34" charset="-127"/>
                <a:ea typeface="Malgun Gothic Semilight" panose="020B0502040204020203" pitchFamily="34" charset="-127"/>
                <a:cs typeface="Malgun Gothic Semilight" panose="020B0502040204020203" pitchFamily="34" charset="-127"/>
              </a:rPr>
              <a:t>2</a:t>
            </a:fld>
            <a:endParaRPr lang="ko-KR" altLang="en-US" sz="800" dirty="0">
              <a:latin typeface="Malgun Gothic Semilight" panose="020B0502040204020203" pitchFamily="34" charset="-127"/>
              <a:ea typeface="Malgun Gothic Semilight" panose="020B0502040204020203" pitchFamily="34" charset="-127"/>
              <a:cs typeface="Malgun Gothic Semilight" panose="020B0502040204020203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12529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944E0793-6B5D-49D7-9841-3A1572D8F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4058DC4-967C-46FB-891E-08C1890F0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</a:rPr>
              <a:t>Summary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EFDAC2-69E4-4785-8A86-5C93F079F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SKB cosmetic inspection</a:t>
            </a:r>
          </a:p>
          <a:p>
            <a:pPr lvl="1"/>
            <a:r>
              <a:rPr lang="en-US" altLang="ko-KR" dirty="0"/>
              <a:t>Inspection lot : 3</a:t>
            </a:r>
            <a:r>
              <a:rPr lang="en-US" altLang="ko-KR" baseline="30000" dirty="0"/>
              <a:t>rd</a:t>
            </a:r>
            <a:r>
              <a:rPr lang="en-US" altLang="ko-KR" dirty="0"/>
              <a:t> MP 50,000pcs</a:t>
            </a:r>
          </a:p>
          <a:p>
            <a:pPr lvl="2"/>
            <a:r>
              <a:rPr lang="en-US" altLang="ko-KR" dirty="0"/>
              <a:t>Sampling size : AQL 0.15 (500pcs)</a:t>
            </a:r>
          </a:p>
          <a:p>
            <a:pPr lvl="1"/>
            <a:r>
              <a:rPr lang="en-US" altLang="ko-KR" dirty="0"/>
              <a:t>Date : 2019.09.20 ~ 2019.09.30</a:t>
            </a:r>
          </a:p>
          <a:p>
            <a:pPr lvl="1"/>
            <a:r>
              <a:rPr lang="en-US" altLang="ko-KR" dirty="0"/>
              <a:t>Location : </a:t>
            </a:r>
            <a:r>
              <a:rPr lang="en-US" altLang="ko-KR" dirty="0">
                <a:hlinkClick r:id="rId2"/>
              </a:rPr>
              <a:t>SK networks warehouse</a:t>
            </a:r>
            <a:r>
              <a:rPr lang="en-US" altLang="ko-KR" dirty="0"/>
              <a:t>, </a:t>
            </a:r>
            <a:r>
              <a:rPr lang="en-US" altLang="ko-KR" dirty="0" err="1"/>
              <a:t>Anseong</a:t>
            </a:r>
            <a:r>
              <a:rPr lang="en-US" altLang="ko-KR" dirty="0"/>
              <a:t>, Korea.</a:t>
            </a:r>
          </a:p>
          <a:p>
            <a:endParaRPr lang="en-US" altLang="ko-KR" dirty="0"/>
          </a:p>
          <a:p>
            <a:r>
              <a:rPr lang="en-US" altLang="ko-KR" dirty="0"/>
              <a:t>Overall</a:t>
            </a:r>
            <a:r>
              <a:rPr lang="ko-KR" altLang="en-US" dirty="0"/>
              <a:t> </a:t>
            </a:r>
            <a:endParaRPr lang="en-US" altLang="ko-KR" dirty="0"/>
          </a:p>
          <a:p>
            <a:pPr lvl="1"/>
            <a:r>
              <a:rPr lang="en-US" altLang="ko-KR" dirty="0"/>
              <a:t>As a 500 sampling inspection results, Housing quality improved compare to last 9K production. (Not steam mark and brightness of B logo, but scratch )</a:t>
            </a:r>
          </a:p>
          <a:p>
            <a:pPr lvl="1"/>
            <a:endParaRPr lang="en-US" altLang="ko-KR" dirty="0">
              <a:solidFill>
                <a:srgbClr val="FF0000"/>
              </a:solidFill>
            </a:endParaRPr>
          </a:p>
          <a:p>
            <a:r>
              <a:rPr lang="en-US" altLang="ko-KR" dirty="0">
                <a:solidFill>
                  <a:srgbClr val="FF0000"/>
                </a:solidFill>
              </a:rPr>
              <a:t>Defect Total (TBD)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9673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4F807BA-CA26-46DE-86C8-8F67A2E56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70" y="3429000"/>
            <a:ext cx="4297570" cy="3013057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endParaRPr lang="ko-KR" altLang="en-US" dirty="0"/>
          </a:p>
        </p:txBody>
      </p:sp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FC14BF32-67DE-47A0-BF17-101A27D475F3}"/>
              </a:ext>
            </a:extLst>
          </p:cNvPr>
          <p:cNvSpPr/>
          <p:nvPr/>
        </p:nvSpPr>
        <p:spPr>
          <a:xfrm>
            <a:off x="736613" y="3210339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09C6C66-1DF0-462D-B52F-0C99C6617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702" y="3429000"/>
            <a:ext cx="2971231" cy="302578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8A07551-1C2B-4140-9091-1BA2ECD74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195" y="4423954"/>
            <a:ext cx="2035074" cy="203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5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72BE79C5-D7CE-4582-9647-73ED7002F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7" y="2655324"/>
            <a:ext cx="2242048" cy="3792583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FC14BF32-67DE-47A0-BF17-101A27D475F3}"/>
              </a:ext>
            </a:extLst>
          </p:cNvPr>
          <p:cNvSpPr/>
          <p:nvPr/>
        </p:nvSpPr>
        <p:spPr>
          <a:xfrm>
            <a:off x="2080943" y="3279833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CED686F-FDF9-4F5B-AD32-3F23767A6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122569" y="3553097"/>
            <a:ext cx="2587785" cy="289481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BF7A95C-BA5A-4FA2-A4C9-03A82ED31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906627" y="3552407"/>
            <a:ext cx="3004224" cy="2895500"/>
          </a:xfrm>
          <a:prstGeom prst="rect">
            <a:avLst/>
          </a:prstGeom>
        </p:spPr>
      </p:pic>
      <p:sp>
        <p:nvSpPr>
          <p:cNvPr id="14" name="내용 개체 틀 13">
            <a:extLst>
              <a:ext uri="{FF2B5EF4-FFF2-40B4-BE49-F238E27FC236}">
                <a16:creationId xmlns:a16="http://schemas.microsoft.com/office/drawing/2014/main" id="{31D01BEA-B76C-46A7-85B9-D9205B1AD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195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9FB7B1C-E2AA-4540-8DFD-628A65ED2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9" y="3048000"/>
            <a:ext cx="3587541" cy="3399908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7" name="화살표: 아래쪽 6">
            <a:extLst>
              <a:ext uri="{FF2B5EF4-FFF2-40B4-BE49-F238E27FC236}">
                <a16:creationId xmlns:a16="http://schemas.microsoft.com/office/drawing/2014/main" id="{FC14BF32-67DE-47A0-BF17-101A27D475F3}"/>
              </a:ext>
            </a:extLst>
          </p:cNvPr>
          <p:cNvSpPr/>
          <p:nvPr/>
        </p:nvSpPr>
        <p:spPr>
          <a:xfrm>
            <a:off x="2847297" y="3959102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23D936B0-1B56-40A5-B1AF-C61D1CAFA656}"/>
              </a:ext>
            </a:extLst>
          </p:cNvPr>
          <p:cNvSpPr/>
          <p:nvPr/>
        </p:nvSpPr>
        <p:spPr>
          <a:xfrm>
            <a:off x="3181971" y="3649948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2648514" y="4310633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B8D4904-62E5-41BB-9D6D-0BE215415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185779" y="3832197"/>
            <a:ext cx="2683125" cy="261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44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5E504247-A3F7-42AB-9AEF-09AAE08DE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29" y="2996775"/>
            <a:ext cx="3997311" cy="3451132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2735600" y="4310633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871F2A8-A555-4D94-B357-34C84DD98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970481" y="3904378"/>
            <a:ext cx="2945551" cy="214150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208E214-E3A8-463E-B6A6-786BB18A8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73" y="3502356"/>
            <a:ext cx="2880385" cy="294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00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B412AC3-7AF0-47E3-9FAF-69BBDE5F09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3476"/>
          <a:stretch/>
        </p:blipFill>
        <p:spPr>
          <a:xfrm>
            <a:off x="153888" y="3025875"/>
            <a:ext cx="4011706" cy="3330477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1858931" y="3857787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7E026B3-5BC4-4421-9845-3C018FAE2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87009" y="3752900"/>
            <a:ext cx="2838086" cy="236882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23279EC-D778-4FE4-B9D3-77FBEEF03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6511" y="3518266"/>
            <a:ext cx="2972024" cy="284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69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1805CE9-E6E9-4FC8-BB3D-8E393D0E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39" y="2595153"/>
            <a:ext cx="2134452" cy="3852753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2073576" y="3429000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C875750-05D8-4136-98C5-0203EB0CD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21588" y="3264489"/>
            <a:ext cx="2877320" cy="348951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ECC3F88-DDF7-44AA-B2A9-53F62A48D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705" y="3570584"/>
            <a:ext cx="2924924" cy="28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01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1805CE9-E6E9-4FC8-BB3D-8E393D0E1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39" y="2595153"/>
            <a:ext cx="2134452" cy="3852753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2073576" y="3429000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C875750-05D8-4136-98C5-0203EB0CD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121588" y="3264489"/>
            <a:ext cx="2877320" cy="348951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ECC3F88-DDF7-44AA-B2A9-53F62A48D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705" y="3570584"/>
            <a:ext cx="2924924" cy="28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78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9FFE8BC-A3EC-473D-92F7-DAC1C650B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55" y="2778035"/>
            <a:ext cx="3679121" cy="3760880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1873279" y="4987834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A2A31EAD-147D-4A41-983A-18F27BD9041F}"/>
              </a:ext>
            </a:extLst>
          </p:cNvPr>
          <p:cNvSpPr/>
          <p:nvPr/>
        </p:nvSpPr>
        <p:spPr>
          <a:xfrm>
            <a:off x="1562296" y="4997920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5D699C6-3186-46D0-AB6D-12F5E88EB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049176" y="4066902"/>
            <a:ext cx="1770256" cy="247201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67EAD75-B355-4BD7-B5E8-051BC93E2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5931631" y="4066902"/>
            <a:ext cx="1707034" cy="247201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F048929-B913-4DD0-B3A3-0E9911233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748052" y="4522561"/>
            <a:ext cx="2019165" cy="201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41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7E5D557-300F-462B-8B61-922D36687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32" y="2888514"/>
            <a:ext cx="3343275" cy="3467838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1759690" y="4622433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8E58B32-7353-4B92-BDCF-2E9633A3C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219013" y="3721284"/>
            <a:ext cx="2228489" cy="304164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49A6D5E-EDC6-418B-A397-2DB894621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86133" y="4163939"/>
            <a:ext cx="2231292" cy="21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43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3F31D09-0FA8-4D2B-BFE0-A1023B960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7" y="2772853"/>
            <a:ext cx="3538517" cy="3602083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2C8D237-ACC3-42FE-A26C-131F31E8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AB6854-48D7-4A83-871F-8B827522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Top housing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24BF48-188A-42A0-84D5-A216E8049D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the Top housing</a:t>
            </a:r>
          </a:p>
          <a:p>
            <a:pPr lvl="1"/>
            <a:r>
              <a:rPr lang="en-US" altLang="ko-KR" dirty="0"/>
              <a:t>Defect Q’ty :  TBD</a:t>
            </a:r>
          </a:p>
          <a:p>
            <a:pPr lvl="1"/>
            <a:r>
              <a:rPr lang="en-US" altLang="ko-KR" dirty="0"/>
              <a:t>Defect rate :   TBD</a:t>
            </a:r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13" name="화살표: 아래쪽 12">
            <a:extLst>
              <a:ext uri="{FF2B5EF4-FFF2-40B4-BE49-F238E27FC236}">
                <a16:creationId xmlns:a16="http://schemas.microsoft.com/office/drawing/2014/main" id="{87DD641A-DB49-40AA-A7AA-99C694B92302}"/>
              </a:ext>
            </a:extLst>
          </p:cNvPr>
          <p:cNvSpPr/>
          <p:nvPr/>
        </p:nvSpPr>
        <p:spPr>
          <a:xfrm>
            <a:off x="2517335" y="3909199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5D8B73C-2064-4100-BBCB-C82164C95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60270" y="3566315"/>
            <a:ext cx="2591694" cy="298838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46567E6-9C3C-4E51-BA30-3B0BE2E11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7074994" y="3755040"/>
            <a:ext cx="2612835" cy="262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72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1CAE921-4BAD-40D8-9876-1F3E4A421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78" y="3227594"/>
            <a:ext cx="3343275" cy="2949369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A580675B-2732-4F80-9ECA-61326B5A8143}"/>
              </a:ext>
            </a:extLst>
          </p:cNvPr>
          <p:cNvSpPr/>
          <p:nvPr/>
        </p:nvSpPr>
        <p:spPr>
          <a:xfrm>
            <a:off x="1993041" y="4258784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8099A76-8164-4D3A-99DD-66B458AB9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06" y="3227594"/>
            <a:ext cx="2164543" cy="294936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794B767-455B-45AC-A787-326228D07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74529" y="3259744"/>
            <a:ext cx="2947992" cy="288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95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1CAE921-4BAD-40D8-9876-1F3E4A421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78" y="3227594"/>
            <a:ext cx="3343275" cy="2949369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A580675B-2732-4F80-9ECA-61326B5A8143}"/>
              </a:ext>
            </a:extLst>
          </p:cNvPr>
          <p:cNvSpPr/>
          <p:nvPr/>
        </p:nvSpPr>
        <p:spPr>
          <a:xfrm>
            <a:off x="1993041" y="4258784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8099A76-8164-4D3A-99DD-66B458AB9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406" y="3227594"/>
            <a:ext cx="2164543" cy="294936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794B767-455B-45AC-A787-326228D07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74529" y="3259744"/>
            <a:ext cx="2947992" cy="288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47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3E891AF6-BDA5-41F0-B470-EFA01C217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8" y="3307115"/>
            <a:ext cx="2251792" cy="3127903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A580675B-2732-4F80-9ECA-61326B5A8143}"/>
              </a:ext>
            </a:extLst>
          </p:cNvPr>
          <p:cNvSpPr/>
          <p:nvPr/>
        </p:nvSpPr>
        <p:spPr>
          <a:xfrm>
            <a:off x="1766780" y="4607127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39BC229-7978-4B23-871A-C446EF1B2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77" y="3307114"/>
            <a:ext cx="2518036" cy="312790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4284C65-B0A0-42AB-AAA3-CEDB314978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370122" y="3278750"/>
            <a:ext cx="3127904" cy="318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86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1A428BF-566C-4480-A47F-165093414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57" y="2998511"/>
            <a:ext cx="4417571" cy="3357841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8ADD448-A016-4F22-BFDC-2E85AE862152}"/>
              </a:ext>
            </a:extLst>
          </p:cNvPr>
          <p:cNvSpPr/>
          <p:nvPr/>
        </p:nvSpPr>
        <p:spPr>
          <a:xfrm>
            <a:off x="1968137" y="4580709"/>
            <a:ext cx="1698172" cy="7489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76027F8-E83C-4664-9227-2240F2F6C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609" y="3556651"/>
            <a:ext cx="2728776" cy="280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26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926C828-703C-4429-894B-0352428C3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87" y="3771525"/>
            <a:ext cx="3827826" cy="2293342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A580675B-2732-4F80-9ECA-61326B5A8143}"/>
              </a:ext>
            </a:extLst>
          </p:cNvPr>
          <p:cNvSpPr/>
          <p:nvPr/>
        </p:nvSpPr>
        <p:spPr>
          <a:xfrm>
            <a:off x="2161700" y="4990304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03D1C39-9FD3-4AD9-9ACD-C3CDF73FC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135" y="3771525"/>
            <a:ext cx="3060444" cy="229334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7EF1FE3-826F-45FB-8EDC-ED649B8BF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263101" y="3770505"/>
            <a:ext cx="2395112" cy="22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71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638A7513-9B55-474B-9B06-E9BEF45C9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53" y="2559816"/>
            <a:ext cx="4520336" cy="3796536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E3B9D30-7563-43A9-9346-88A13CA0CD8F}"/>
              </a:ext>
            </a:extLst>
          </p:cNvPr>
          <p:cNvSpPr/>
          <p:nvPr/>
        </p:nvSpPr>
        <p:spPr>
          <a:xfrm>
            <a:off x="2342606" y="2778034"/>
            <a:ext cx="1541417" cy="2464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AEB3E69-73AE-4874-A13E-99EE23631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559817"/>
            <a:ext cx="1712719" cy="165596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56A73F6-4DD0-4299-9587-9A59F1965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364" y="2548522"/>
            <a:ext cx="1843276" cy="112318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4B4C468-5482-46E6-AFEB-74EBDA101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316" y="4473021"/>
            <a:ext cx="1679321" cy="188333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807CDEB-00E8-43D5-9197-9DAC30C3D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6364" y="3771131"/>
            <a:ext cx="1589142" cy="165596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0013E8E-F8AC-418D-8B02-E9439F5C21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621" y="4682949"/>
            <a:ext cx="1719126" cy="168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8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95584C7-DDBE-41EB-A2CA-9CF79F514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57" y="2592126"/>
            <a:ext cx="4663184" cy="3768579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7E3B9D30-7563-43A9-9346-88A13CA0CD8F}"/>
              </a:ext>
            </a:extLst>
          </p:cNvPr>
          <p:cNvSpPr/>
          <p:nvPr/>
        </p:nvSpPr>
        <p:spPr>
          <a:xfrm>
            <a:off x="2342606" y="3944982"/>
            <a:ext cx="1219200" cy="10014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ko-KR" altLang="en-US" sz="1000" dirty="0">
              <a:solidFill>
                <a:schemeClr val="tx1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82E3D52-0247-4FBA-90FB-CB92EAF88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186" y="4051424"/>
            <a:ext cx="2387894" cy="23049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A6C57BA-2BF3-40F5-8FCA-CF8D5112D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470403" y="4144415"/>
            <a:ext cx="2331574" cy="21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57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5BD76E9-3836-4626-8CB6-C70C14A09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53" y="2865698"/>
            <a:ext cx="2589176" cy="3490654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A580675B-2732-4F80-9ECA-61326B5A8143}"/>
              </a:ext>
            </a:extLst>
          </p:cNvPr>
          <p:cNvSpPr/>
          <p:nvPr/>
        </p:nvSpPr>
        <p:spPr>
          <a:xfrm>
            <a:off x="2057197" y="4868384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1D62FB0-7B31-49D6-9AFE-6056D4216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10801" y="3541328"/>
            <a:ext cx="2585587" cy="304446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8DD7FA5-6483-4179-9539-116181817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489046" y="3710105"/>
            <a:ext cx="2585760" cy="270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39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BD4EB29-7B1B-4BAB-A419-4D1B0CC58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8" y="3018778"/>
            <a:ext cx="4371300" cy="3337574"/>
          </a:xfrm>
          <a:prstGeom prst="rect">
            <a:avLst/>
          </a:prstGeo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C700D2FE-EF6A-4E74-AE22-3DDF45B3C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ED7DC5D3-E655-45CE-87A1-684650CC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Bottom cover defect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81B8D5-CD59-4940-B827-E2E9FEDDF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Scratched on Bottom cover</a:t>
            </a:r>
          </a:p>
          <a:p>
            <a:pPr lvl="1"/>
            <a:r>
              <a:rPr lang="en-US" altLang="ko-KR" dirty="0"/>
              <a:t>Defect Q’ty : TBD</a:t>
            </a:r>
          </a:p>
          <a:p>
            <a:pPr lvl="1"/>
            <a:r>
              <a:rPr lang="en-US" altLang="ko-KR" dirty="0"/>
              <a:t>Defect rate : TBD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  <a:p>
            <a:endParaRPr lang="ko-KR" altLang="en-US" dirty="0"/>
          </a:p>
        </p:txBody>
      </p:sp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A580675B-2732-4F80-9ECA-61326B5A8143}"/>
              </a:ext>
            </a:extLst>
          </p:cNvPr>
          <p:cNvSpPr/>
          <p:nvPr/>
        </p:nvSpPr>
        <p:spPr>
          <a:xfrm>
            <a:off x="2405540" y="3631767"/>
            <a:ext cx="198783" cy="43732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2A9B40E-2F2A-4EF8-AC47-C3C3AC0D1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996" y="3018778"/>
            <a:ext cx="3071255" cy="333757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DC6C178-F666-475F-897C-2657B011E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8459" y="4165593"/>
            <a:ext cx="2175788" cy="219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48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4863DAAD-CFA3-48F3-8514-8ED4DF228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54D78BB-12D7-4B93-ABE1-F9F94679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</a:rPr>
              <a:t>Gift box defect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A9523-34B2-4C1B-8BE4-17A06136B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Plastic pack is missing inside gift box</a:t>
            </a:r>
          </a:p>
          <a:p>
            <a:pPr lvl="1"/>
            <a:r>
              <a:rPr lang="en-US" altLang="ko-KR" sz="1600" dirty="0"/>
              <a:t>S/N : 2149688001201904025665</a:t>
            </a:r>
          </a:p>
          <a:p>
            <a:pPr lvl="1"/>
            <a:r>
              <a:rPr lang="en-US" altLang="ko-KR" sz="1600" dirty="0"/>
              <a:t>Defect carton Q’ty :  </a:t>
            </a:r>
            <a:r>
              <a:rPr lang="en-US" altLang="ko-KR" sz="1600" dirty="0">
                <a:solidFill>
                  <a:srgbClr val="FF0000"/>
                </a:solidFill>
              </a:rPr>
              <a:t>1pcs</a:t>
            </a:r>
            <a:r>
              <a:rPr lang="en-US" altLang="ko-KR" sz="1600" dirty="0"/>
              <a:t> / 500pcs 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Defect rate : TBD</a:t>
            </a:r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ABB6488-642B-49AB-AFEC-2A489321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121" y="2152290"/>
            <a:ext cx="3718879" cy="422801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2125AF2-A9F3-459A-A6B7-3A9276285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405" y="2152290"/>
            <a:ext cx="4078787" cy="422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96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4863DAAD-CFA3-48F3-8514-8ED4DF228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54D78BB-12D7-4B93-ABE1-F9F946799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0000"/>
                </a:solidFill>
              </a:rPr>
              <a:t>Carton box defect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A9523-34B2-4C1B-8BE4-17A06136B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Cushion carton sheet (Top) is missing inside carton box</a:t>
            </a:r>
          </a:p>
          <a:p>
            <a:pPr lvl="1"/>
            <a:r>
              <a:rPr lang="en-US" altLang="ko-KR" sz="1600" dirty="0"/>
              <a:t>Carton ID : 214CUL69350154</a:t>
            </a:r>
          </a:p>
          <a:p>
            <a:pPr lvl="1"/>
            <a:r>
              <a:rPr lang="en-US" altLang="ko-KR" sz="1600" dirty="0"/>
              <a:t>Defect carton Q’ty :  </a:t>
            </a:r>
            <a:r>
              <a:rPr lang="en-US" altLang="ko-KR" sz="1600" dirty="0">
                <a:solidFill>
                  <a:srgbClr val="FF0000"/>
                </a:solidFill>
              </a:rPr>
              <a:t>1pcs</a:t>
            </a:r>
            <a:r>
              <a:rPr lang="en-US" altLang="ko-KR" sz="1600" dirty="0"/>
              <a:t> / 500pcs </a:t>
            </a:r>
          </a:p>
          <a:p>
            <a:pPr lvl="1"/>
            <a:r>
              <a:rPr lang="en-US" altLang="ko-KR" sz="1600" dirty="0">
                <a:solidFill>
                  <a:srgbClr val="FF0000"/>
                </a:solidFill>
              </a:rPr>
              <a:t>Defect rate : TBD</a:t>
            </a:r>
          </a:p>
          <a:p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EB514D9-BDE5-4EF8-A9BB-A31301506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85674" y="1597749"/>
            <a:ext cx="3863091" cy="54747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5768F6A-FFD3-41F5-8980-E43FDFFA0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043" y="2403563"/>
            <a:ext cx="2888097" cy="386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84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E0E3D513-9482-41A5-B464-15D0421D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C81C220-3268-48A4-91A2-51DD980D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7" y="139579"/>
            <a:ext cx="8165167" cy="391942"/>
          </a:xfrm>
        </p:spPr>
        <p:txBody>
          <a:bodyPr/>
          <a:lstStyle/>
          <a:p>
            <a:r>
              <a:rPr lang="en-US" altLang="ko-KR" dirty="0"/>
              <a:t>Top housing steam mark 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3CE7386-26D5-4774-AFFA-60B03A842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Housing bad steam mark</a:t>
            </a:r>
          </a:p>
          <a:p>
            <a:r>
              <a:rPr lang="en-US" altLang="ko-KR" dirty="0"/>
              <a:t>The Condition is similar compared to previous MP</a:t>
            </a:r>
          </a:p>
          <a:p>
            <a:pPr marL="0" indent="0">
              <a:buNone/>
            </a:pPr>
            <a:r>
              <a:rPr lang="en-US" altLang="ko-KR" dirty="0"/>
              <a:t>   ( For this reason, no photos are attached 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2089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E0E3D513-9482-41A5-B464-15D0421D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Confidential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6C81C220-3268-48A4-91A2-51DD980D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857" y="139579"/>
            <a:ext cx="8165167" cy="391942"/>
          </a:xfrm>
        </p:spPr>
        <p:txBody>
          <a:bodyPr/>
          <a:lstStyle/>
          <a:p>
            <a:r>
              <a:rPr lang="en-US" altLang="ko-KR" dirty="0"/>
              <a:t>Top housing steam mark 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3CE7386-26D5-4774-AFFA-60B03A842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Brightness around B logo</a:t>
            </a:r>
          </a:p>
          <a:p>
            <a:r>
              <a:rPr lang="en-US" altLang="ko-KR" dirty="0"/>
              <a:t>The Condition is similar compared to previous MP</a:t>
            </a:r>
          </a:p>
          <a:p>
            <a:pPr marL="0" indent="0">
              <a:buNone/>
            </a:pPr>
            <a:r>
              <a:rPr lang="en-US" altLang="ko-KR" dirty="0"/>
              <a:t>   ( For this reason, no photos are attached )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0416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89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8525" y="5589564"/>
            <a:ext cx="1437705" cy="512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112" y="538323"/>
            <a:ext cx="334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9900" y="1257300"/>
            <a:ext cx="5356100" cy="5366534"/>
          </a:xfrm>
          <a:prstGeom prst="rect">
            <a:avLst/>
          </a:prstGeom>
        </p:spPr>
      </p:pic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990288-38CB-47A5-84C7-714009D0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Confidential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817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36000" tIns="36000" rIns="36000" bIns="36000" rtlCol="0" anchor="ctr"/>
      <a:lstStyle>
        <a:defPPr algn="ctr">
          <a:defRPr sz="10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4903</TotalTime>
  <Words>547</Words>
  <Application>Microsoft Office PowerPoint</Application>
  <PresentationFormat>A4 용지(210x297mm)</PresentationFormat>
  <Paragraphs>161</Paragraphs>
  <Slides>27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7" baseType="lpstr">
      <vt:lpstr>Arial Unicode MS</vt:lpstr>
      <vt:lpstr>Lato Black</vt:lpstr>
      <vt:lpstr>Malgun Gothic Semilight</vt:lpstr>
      <vt:lpstr>맑은 고딕</vt:lpstr>
      <vt:lpstr>맑은 고딕 Semilight</vt:lpstr>
      <vt:lpstr>Arial</vt:lpstr>
      <vt:lpstr>Calibri</vt:lpstr>
      <vt:lpstr>Calibri Light</vt:lpstr>
      <vt:lpstr>Tahoma</vt:lpstr>
      <vt:lpstr>Office 테마</vt:lpstr>
      <vt:lpstr>PowerPoint 프레젠테이션</vt:lpstr>
      <vt:lpstr>PowerPoint 프레젠테이션</vt:lpstr>
      <vt:lpstr>Summary</vt:lpstr>
      <vt:lpstr>Top housing defect</vt:lpstr>
      <vt:lpstr>Top housing defect</vt:lpstr>
      <vt:lpstr>Top housing defect</vt:lpstr>
      <vt:lpstr>Top housing defect</vt:lpstr>
      <vt:lpstr>Top housing defect</vt:lpstr>
      <vt:lpstr>Top housing defect</vt:lpstr>
      <vt:lpstr>Top housing defect</vt:lpstr>
      <vt:lpstr>Top housing defect</vt:lpstr>
      <vt:lpstr>Top housing defect</vt:lpstr>
      <vt:lpstr>Top housing defect</vt:lpstr>
      <vt:lpstr>Bottom cover defect</vt:lpstr>
      <vt:lpstr>Bottom cover defect</vt:lpstr>
      <vt:lpstr>Bottom cover defect</vt:lpstr>
      <vt:lpstr>Bottom cover defect</vt:lpstr>
      <vt:lpstr>Bottom cover defect</vt:lpstr>
      <vt:lpstr>Bottom cover defect</vt:lpstr>
      <vt:lpstr>Bottom cover defect</vt:lpstr>
      <vt:lpstr>Bottom cover defect</vt:lpstr>
      <vt:lpstr>Bottom cover defect</vt:lpstr>
      <vt:lpstr>Gift box defect</vt:lpstr>
      <vt:lpstr>Carton box defect</vt:lpstr>
      <vt:lpstr>Top housing steam mark </vt:lpstr>
      <vt:lpstr>Top housing steam mark 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</dc:creator>
  <cp:lastModifiedBy>박 성배</cp:lastModifiedBy>
  <cp:revision>1373</cp:revision>
  <cp:lastPrinted>2017-10-18T09:41:05Z</cp:lastPrinted>
  <dcterms:created xsi:type="dcterms:W3CDTF">2017-09-06T04:56:33Z</dcterms:created>
  <dcterms:modified xsi:type="dcterms:W3CDTF">2019-09-25T02:13:48Z</dcterms:modified>
</cp:coreProperties>
</file>